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98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73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5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2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8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34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47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9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519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6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1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1E1-E9B5-4353-A7AF-EC5C70A3D8E5}" type="datetimeFigureOut">
              <a:rPr lang="es-CL" smtClean="0"/>
              <a:t>30-12-2016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6C9-F424-4B62-954F-0E0A6473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919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2308" y="468923"/>
            <a:ext cx="6373080" cy="5392127"/>
          </a:xfrm>
        </p:spPr>
        <p:txBody>
          <a:bodyPr>
            <a:normAutofit fontScale="70000" lnSpcReduction="20000"/>
          </a:bodyPr>
          <a:lstStyle/>
          <a:p>
            <a:r>
              <a:rPr lang="es-CL" sz="4600" b="1" cap="all" dirty="0" smtClean="0"/>
              <a:t>PRIMERA </a:t>
            </a:r>
            <a:r>
              <a:rPr lang="es-CL" sz="4600" b="1" cap="all" dirty="0"/>
              <a:t>CAPA </a:t>
            </a:r>
            <a:r>
              <a:rPr lang="es-CL" sz="4600" b="1" cap="all" dirty="0" smtClean="0"/>
              <a:t>POLIPROPILENO      HD1       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sz="3400" dirty="0"/>
              <a:t>Composición 100% </a:t>
            </a:r>
            <a:r>
              <a:rPr lang="es-CL" sz="3400" dirty="0" smtClean="0"/>
              <a:t>polipropileno.</a:t>
            </a:r>
            <a:endParaRPr lang="es-CL" sz="3400" dirty="0"/>
          </a:p>
          <a:p>
            <a:r>
              <a:rPr lang="es-CL" sz="3400" dirty="0" smtClean="0"/>
              <a:t>El </a:t>
            </a:r>
            <a:r>
              <a:rPr lang="es-CL" sz="3400" dirty="0"/>
              <a:t>polipropileno además de absorber la transpiración, calienta el cuerpo a penas uno se lo pone, lo que lo hace el mejor amigo para el frio.</a:t>
            </a:r>
          </a:p>
          <a:p>
            <a:r>
              <a:rPr lang="es-CL" sz="3400" dirty="0"/>
              <a:t>Es ligero y tiene la particularidad de entregar calor y mantenerlo, además de eliminarlo cuando es en exceso.</a:t>
            </a:r>
          </a:p>
          <a:p>
            <a:r>
              <a:rPr lang="es-CL" sz="3400" dirty="0"/>
              <a:t>Un material muy especial que al tener contacto directo con el cuerpo facilita la evacuación del sudor y la humedad producida por éste.</a:t>
            </a:r>
          </a:p>
          <a:p>
            <a:r>
              <a:rPr lang="es-CL" sz="3400" dirty="0"/>
              <a:t>Posee costuras planas.</a:t>
            </a:r>
          </a:p>
          <a:p>
            <a:r>
              <a:rPr lang="es-CL" sz="3400" dirty="0"/>
              <a:t>Tejido </a:t>
            </a:r>
            <a:r>
              <a:rPr lang="es-CL" sz="3400" dirty="0" smtClean="0"/>
              <a:t>hipo-alergénico</a:t>
            </a:r>
            <a:r>
              <a:rPr lang="es-CL" sz="3400" dirty="0"/>
              <a:t>.</a:t>
            </a:r>
          </a:p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http://www.hwwear.com/catalogo/images/sys/1282_5545_ficha_zoom_var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r="13778"/>
          <a:stretch/>
        </p:blipFill>
        <p:spPr bwMode="auto">
          <a:xfrm>
            <a:off x="1318847" y="458053"/>
            <a:ext cx="3411416" cy="51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4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923" y="504093"/>
            <a:ext cx="6314465" cy="5356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  Guante </a:t>
            </a:r>
            <a:r>
              <a:rPr lang="es-CL" b="1" dirty="0"/>
              <a:t>Soldador </a:t>
            </a:r>
            <a:r>
              <a:rPr lang="es-CL" b="1" dirty="0" err="1"/>
              <a:t>Kevlar</a:t>
            </a:r>
            <a:endParaRPr lang="es-CL" dirty="0" smtClean="0"/>
          </a:p>
          <a:p>
            <a:r>
              <a:rPr lang="es-CL" sz="2400" dirty="0"/>
              <a:t>Fabricado completamente en descarne azul / amarillo curtido al cromo</a:t>
            </a:r>
          </a:p>
          <a:p>
            <a:r>
              <a:rPr lang="es-CL" sz="2400" dirty="0"/>
              <a:t>Refuerzo e palma y nudillos</a:t>
            </a:r>
          </a:p>
          <a:p>
            <a:r>
              <a:rPr lang="es-CL" sz="2400" dirty="0"/>
              <a:t>Costuras protegidas hilo </a:t>
            </a:r>
            <a:r>
              <a:rPr lang="es-CL" sz="2400" dirty="0" err="1"/>
              <a:t>Kevlar</a:t>
            </a:r>
            <a:r>
              <a:rPr lang="es-CL" sz="2400" dirty="0"/>
              <a:t> (DU PONT)</a:t>
            </a:r>
          </a:p>
          <a:p>
            <a:r>
              <a:rPr lang="es-CL" sz="2400" dirty="0" err="1"/>
              <a:t>Denim</a:t>
            </a:r>
            <a:r>
              <a:rPr lang="es-CL" sz="2400" dirty="0"/>
              <a:t> 100% algodón</a:t>
            </a:r>
          </a:p>
          <a:p>
            <a:r>
              <a:rPr lang="es-CL" sz="2400" dirty="0"/>
              <a:t>Largo 15"</a:t>
            </a:r>
          </a:p>
          <a:p>
            <a:r>
              <a:rPr lang="en-US" sz="2400" dirty="0" smtClean="0"/>
              <a:t>Norma </a:t>
            </a:r>
            <a:r>
              <a:rPr lang="en-US" sz="2400" dirty="0" err="1"/>
              <a:t>Chilena</a:t>
            </a:r>
            <a:r>
              <a:rPr lang="en-US" sz="2400" dirty="0"/>
              <a:t> </a:t>
            </a:r>
            <a:r>
              <a:rPr lang="en-US" sz="2400" dirty="0" err="1"/>
              <a:t>NCh</a:t>
            </a:r>
            <a:r>
              <a:rPr lang="en-US" sz="2400" dirty="0"/>
              <a:t> 1115 Of. 1996 y </a:t>
            </a:r>
            <a:r>
              <a:rPr lang="en-US" sz="2400" dirty="0" err="1"/>
              <a:t>NCh</a:t>
            </a:r>
            <a:r>
              <a:rPr lang="en-US" sz="2400" dirty="0"/>
              <a:t> 1252 Of.1996.</a:t>
            </a:r>
            <a:endParaRPr lang="es-CL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1" y="627187"/>
            <a:ext cx="3816593" cy="38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4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92" y="539263"/>
            <a:ext cx="6279296" cy="5321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4100" b="1" dirty="0" smtClean="0"/>
              <a:t> Guante </a:t>
            </a:r>
            <a:r>
              <a:rPr lang="es-CL" sz="4100" b="1" dirty="0" err="1" smtClean="0"/>
              <a:t>Antivibración</a:t>
            </a:r>
            <a:r>
              <a:rPr lang="es-CL" sz="4100" b="1" dirty="0" smtClean="0"/>
              <a:t> ATOM 1121 </a:t>
            </a:r>
          </a:p>
          <a:p>
            <a:pPr marL="0" indent="0">
              <a:buNone/>
            </a:pPr>
            <a:r>
              <a:rPr lang="es-CL" dirty="0" smtClean="0"/>
              <a:t>• </a:t>
            </a:r>
            <a:r>
              <a:rPr lang="es-CL" sz="3100" dirty="0" smtClean="0"/>
              <a:t>Guante </a:t>
            </a:r>
            <a:r>
              <a:rPr lang="es-CL" sz="3100" dirty="0"/>
              <a:t>anti vibración fabricado de algodón y nylon </a:t>
            </a:r>
            <a:r>
              <a:rPr lang="es-CL" sz="3100" dirty="0" smtClean="0"/>
              <a:t>calibre </a:t>
            </a:r>
            <a:r>
              <a:rPr lang="es-CL" sz="3100" dirty="0"/>
              <a:t>7 de punto sin fisuras y la muñeca elástica que ofrecen un ajuste cómodo. </a:t>
            </a:r>
            <a:endParaRPr lang="es-CL" sz="3100" dirty="0" smtClean="0"/>
          </a:p>
          <a:p>
            <a:pPr marL="0" indent="0">
              <a:buNone/>
            </a:pPr>
            <a:r>
              <a:rPr lang="es-CL" sz="3100" dirty="0" smtClean="0"/>
              <a:t>• </a:t>
            </a:r>
            <a:r>
              <a:rPr lang="es-CL" sz="3100" dirty="0"/>
              <a:t>Material de revestimiento: cloropreno con tecnología </a:t>
            </a:r>
            <a:r>
              <a:rPr lang="es-CL" sz="3100" dirty="0" err="1"/>
              <a:t>Brick</a:t>
            </a:r>
            <a:r>
              <a:rPr lang="es-CL" sz="3100" dirty="0"/>
              <a:t> </a:t>
            </a:r>
            <a:r>
              <a:rPr lang="es-CL" sz="3100" dirty="0" err="1"/>
              <a:t>Pods</a:t>
            </a:r>
            <a:r>
              <a:rPr lang="es-CL" sz="3100" dirty="0"/>
              <a:t>® (patentado). </a:t>
            </a:r>
            <a:endParaRPr lang="es-CL" sz="3100" dirty="0" smtClean="0"/>
          </a:p>
          <a:p>
            <a:pPr marL="0" indent="0">
              <a:buNone/>
            </a:pPr>
            <a:r>
              <a:rPr lang="es-CL" sz="3100" dirty="0" smtClean="0"/>
              <a:t>• </a:t>
            </a:r>
            <a:r>
              <a:rPr lang="es-CL" sz="3100" dirty="0"/>
              <a:t>Protección adicional en la cara posterior de goma espumada. </a:t>
            </a:r>
            <a:endParaRPr lang="es-CL" sz="3100" dirty="0" smtClean="0"/>
          </a:p>
          <a:p>
            <a:pPr marL="0" indent="0">
              <a:buNone/>
            </a:pPr>
            <a:r>
              <a:rPr lang="es-CL" sz="3100" dirty="0" smtClean="0"/>
              <a:t>• </a:t>
            </a:r>
            <a:r>
              <a:rPr lang="es-CL" sz="3100" dirty="0"/>
              <a:t>Cada unidad de </a:t>
            </a:r>
            <a:r>
              <a:rPr lang="es-CL" sz="3100" dirty="0" err="1"/>
              <a:t>Brick</a:t>
            </a:r>
            <a:r>
              <a:rPr lang="es-CL" sz="3100" dirty="0"/>
              <a:t> </a:t>
            </a:r>
            <a:r>
              <a:rPr lang="es-CL" sz="3100" dirty="0" err="1"/>
              <a:t>Pods</a:t>
            </a:r>
            <a:r>
              <a:rPr lang="es-CL" sz="3100" dirty="0"/>
              <a:t>® reduce la gama completa de la vibración (25 Hz - 1.000 Hz) ofreciendo un rendimiento superior en control sobre equipos y herramientas que vibran. </a:t>
            </a:r>
            <a:endParaRPr lang="es-CL" sz="3100" dirty="0" smtClean="0"/>
          </a:p>
          <a:p>
            <a:pPr marL="0" indent="0">
              <a:buNone/>
            </a:pPr>
            <a:r>
              <a:rPr lang="es-CL" sz="3100" dirty="0" smtClean="0"/>
              <a:t>• </a:t>
            </a:r>
            <a:r>
              <a:rPr lang="es-CL" sz="3100" dirty="0"/>
              <a:t>Diseñado y fabricado en Japón</a:t>
            </a:r>
            <a:r>
              <a:rPr lang="es-CL" dirty="0"/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r="11354" b="742"/>
          <a:stretch/>
        </p:blipFill>
        <p:spPr bwMode="auto">
          <a:xfrm>
            <a:off x="797171" y="706315"/>
            <a:ext cx="3915506" cy="43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6431" y="480647"/>
            <a:ext cx="6208957" cy="5380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  Calzado </a:t>
            </a:r>
            <a:r>
              <a:rPr lang="es-CL" b="1" dirty="0"/>
              <a:t>de Seguridad Quebec 380</a:t>
            </a:r>
            <a:endParaRPr lang="es-CL" dirty="0" smtClean="0"/>
          </a:p>
          <a:p>
            <a:r>
              <a:rPr lang="es-CL" sz="2400" dirty="0"/>
              <a:t>Quebec 380 nueva línea de calzados de seguridad fabricado en cuero estampado color café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 </a:t>
            </a:r>
            <a:r>
              <a:rPr lang="es-CL" sz="2400" dirty="0" err="1"/>
              <a:t>Entresuela</a:t>
            </a:r>
            <a:r>
              <a:rPr lang="es-CL" sz="2400" dirty="0"/>
              <a:t> de poliuretano baja densidad y buen aislamiento térmico. </a:t>
            </a:r>
            <a:endParaRPr lang="es-CL" sz="2400" dirty="0" smtClean="0"/>
          </a:p>
          <a:p>
            <a:r>
              <a:rPr lang="es-CL" sz="2400" dirty="0" smtClean="0"/>
              <a:t>Planta </a:t>
            </a:r>
            <a:r>
              <a:rPr lang="es-CL" sz="2400" dirty="0"/>
              <a:t>de Poliuretano alta densidad, aislante eléctrico y resistente a los hidrocarburos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 </a:t>
            </a:r>
            <a:r>
              <a:rPr lang="es-CL" sz="2400" dirty="0"/>
              <a:t>Quebec con su tipo de construcción y nueva suela proporciona comodidad, liviandad y confort durante toda la jornada laboral.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3" y="1081088"/>
            <a:ext cx="4444512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8" y="527539"/>
            <a:ext cx="4297972" cy="429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122985" y="527540"/>
            <a:ext cx="6244126" cy="5427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  CALZADO </a:t>
            </a:r>
            <a:r>
              <a:rPr lang="es-CL" b="1" dirty="0"/>
              <a:t>SEGURIDAD </a:t>
            </a:r>
            <a:r>
              <a:rPr lang="es-CL" b="1" dirty="0" smtClean="0"/>
              <a:t>QUEBEC 570</a:t>
            </a:r>
            <a:endParaRPr lang="es-CL" b="1" dirty="0"/>
          </a:p>
          <a:p>
            <a:r>
              <a:rPr lang="es-CL" sz="2400" dirty="0" smtClean="0"/>
              <a:t>Calzado </a:t>
            </a:r>
            <a:r>
              <a:rPr lang="es-CL" sz="2400" dirty="0"/>
              <a:t>de seguridad fabricado en cuero </a:t>
            </a:r>
            <a:r>
              <a:rPr lang="es-CL" sz="2400" dirty="0" smtClean="0"/>
              <a:t>estampado.</a:t>
            </a:r>
          </a:p>
          <a:p>
            <a:r>
              <a:rPr lang="es-CL" sz="2400" dirty="0" err="1" smtClean="0"/>
              <a:t>Entresuela</a:t>
            </a:r>
            <a:r>
              <a:rPr lang="es-CL" sz="2400" dirty="0" smtClean="0"/>
              <a:t> </a:t>
            </a:r>
            <a:r>
              <a:rPr lang="es-CL" sz="2400" dirty="0"/>
              <a:t>de poliuretano de baja densidad y planta de </a:t>
            </a:r>
            <a:r>
              <a:rPr lang="es-CL" sz="2400" dirty="0" err="1"/>
              <a:t>poliuretando</a:t>
            </a:r>
            <a:r>
              <a:rPr lang="es-CL" sz="2400" dirty="0"/>
              <a:t> de alta densidad resistente a los Hidrocarburos y aislante </a:t>
            </a:r>
            <a:r>
              <a:rPr lang="es-CL" sz="2400" dirty="0" smtClean="0"/>
              <a:t>eléctrico.</a:t>
            </a:r>
          </a:p>
          <a:p>
            <a:r>
              <a:rPr lang="es-CL" sz="2400" dirty="0" smtClean="0"/>
              <a:t>Incorpora </a:t>
            </a:r>
            <a:r>
              <a:rPr lang="es-CL" sz="2400" dirty="0"/>
              <a:t>membrana </a:t>
            </a:r>
            <a:r>
              <a:rPr lang="es-CL" sz="2400" dirty="0" err="1"/>
              <a:t>Thinsulate</a:t>
            </a:r>
            <a:r>
              <a:rPr lang="es-CL" sz="2400" dirty="0"/>
              <a:t>™ la cual es una fibra no tejida desarrollada para mantener el calor corporal y brindar un mayor confort, ya que a iguales espesores que otras fibras mantiene más del doble de calor que las mismas</a:t>
            </a:r>
          </a:p>
        </p:txBody>
      </p:sp>
    </p:spTree>
    <p:extLst>
      <p:ext uri="{BB962C8B-B14F-4D97-AF65-F5344CB8AC3E}">
        <p14:creationId xmlns:p14="http://schemas.microsoft.com/office/powerpoint/2010/main" val="107515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99538" y="515815"/>
            <a:ext cx="6255850" cy="5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  Anteojo </a:t>
            </a:r>
            <a:r>
              <a:rPr lang="es-CL" b="1" dirty="0" err="1"/>
              <a:t>Spy</a:t>
            </a:r>
            <a:r>
              <a:rPr lang="es-CL" b="1" dirty="0"/>
              <a:t> </a:t>
            </a:r>
            <a:r>
              <a:rPr lang="es-CL" b="1" dirty="0" smtClean="0"/>
              <a:t>Flex</a:t>
            </a:r>
          </a:p>
          <a:p>
            <a:r>
              <a:rPr lang="es-CL" sz="2400" dirty="0"/>
              <a:t>Diseño ultraliviano de amplia visión con protectores laterales</a:t>
            </a:r>
          </a:p>
          <a:p>
            <a:r>
              <a:rPr lang="es-CL" sz="2400" dirty="0"/>
              <a:t>Visor de policarbonato</a:t>
            </a:r>
          </a:p>
          <a:p>
            <a:r>
              <a:rPr lang="es-CL" sz="2400" dirty="0"/>
              <a:t>Anti-impacto</a:t>
            </a:r>
          </a:p>
          <a:p>
            <a:r>
              <a:rPr lang="es-CL" sz="2400" dirty="0"/>
              <a:t>Terminal de goma </a:t>
            </a:r>
            <a:r>
              <a:rPr lang="es-CL" sz="2400" dirty="0" err="1"/>
              <a:t>Hipoalergénico</a:t>
            </a:r>
            <a:r>
              <a:rPr lang="es-CL" sz="2400" dirty="0"/>
              <a:t> de descanso antideslizante</a:t>
            </a:r>
          </a:p>
          <a:p>
            <a:r>
              <a:rPr lang="es-CL" sz="2400" dirty="0" smtClean="0"/>
              <a:t>Anti fatiga</a:t>
            </a:r>
            <a:endParaRPr lang="es-CL" sz="2400" dirty="0"/>
          </a:p>
          <a:p>
            <a:r>
              <a:rPr lang="es-CL" sz="2400" dirty="0"/>
              <a:t>Filtro UV 100%</a:t>
            </a:r>
          </a:p>
          <a:p>
            <a:r>
              <a:rPr lang="es-CL" sz="2400" dirty="0"/>
              <a:t>Anti-</a:t>
            </a:r>
            <a:r>
              <a:rPr lang="es-CL" sz="2400" dirty="0" err="1"/>
              <a:t>rayaduras</a:t>
            </a:r>
            <a:endParaRPr lang="es-CL" sz="2400" dirty="0"/>
          </a:p>
          <a:p>
            <a:r>
              <a:rPr lang="es-CL" sz="2400" dirty="0"/>
              <a:t>Anti-</a:t>
            </a:r>
            <a:r>
              <a:rPr lang="es-CL" sz="2400" dirty="0" err="1"/>
              <a:t>empañante</a:t>
            </a:r>
            <a:endParaRPr lang="es-CL" sz="2400" dirty="0"/>
          </a:p>
          <a:p>
            <a:r>
              <a:rPr lang="es-CL" sz="2400" dirty="0"/>
              <a:t>Anti-</a:t>
            </a:r>
            <a:r>
              <a:rPr lang="es-CL" sz="2400" dirty="0" err="1"/>
              <a:t>estatico</a:t>
            </a:r>
            <a:endParaRPr lang="es-CL" sz="2400" dirty="0"/>
          </a:p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5200" b="3043"/>
          <a:stretch/>
        </p:blipFill>
        <p:spPr bwMode="auto">
          <a:xfrm>
            <a:off x="609599" y="573329"/>
            <a:ext cx="4208585" cy="26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3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34708" y="492369"/>
            <a:ext cx="6220680" cy="53686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4100" b="1" dirty="0"/>
              <a:t>Anteojo Turbine GT Gris Marco Negro </a:t>
            </a:r>
            <a:r>
              <a:rPr lang="es-CL" sz="4100" b="1" dirty="0" err="1"/>
              <a:t>Revo</a:t>
            </a:r>
            <a:r>
              <a:rPr lang="es-CL" sz="4100" b="1" dirty="0"/>
              <a:t> </a:t>
            </a:r>
            <a:r>
              <a:rPr lang="es-CL" sz="4100" b="1" dirty="0" smtClean="0"/>
              <a:t>Rojo</a:t>
            </a:r>
          </a:p>
          <a:p>
            <a:pPr marL="0" indent="0">
              <a:buNone/>
            </a:pPr>
            <a:r>
              <a:rPr lang="es-CL" sz="3400" dirty="0" smtClean="0"/>
              <a:t>    </a:t>
            </a:r>
            <a:r>
              <a:rPr lang="es-CL" sz="3100" dirty="0" smtClean="0"/>
              <a:t>DESCRIPCIÓN</a:t>
            </a:r>
            <a:r>
              <a:rPr lang="es-CL" sz="3100" dirty="0"/>
              <a:t>:</a:t>
            </a:r>
          </a:p>
          <a:p>
            <a:r>
              <a:rPr lang="es-CL" sz="3100" dirty="0"/>
              <a:t>Lente de Policarbonato de alta densidad con marco de nylon e inserto de PVC. Incluye barra anti impacto la cual sirve para reducir el golpe y sellar la vista del exterior para cuando existan partículas en el ambiente. Altamente resistente a impactos y posee tratamiento anti </a:t>
            </a:r>
            <a:r>
              <a:rPr lang="es-CL" sz="3100" dirty="0" err="1"/>
              <a:t>empañante</a:t>
            </a:r>
            <a:r>
              <a:rPr lang="es-CL" sz="3100" dirty="0"/>
              <a:t> y anti ralladura dando la mejor protección y comodidad</a:t>
            </a:r>
            <a:r>
              <a:rPr lang="es-CL" sz="3100" dirty="0" smtClean="0"/>
              <a:t>.</a:t>
            </a:r>
          </a:p>
          <a:p>
            <a:pPr marL="0" indent="0">
              <a:buNone/>
            </a:pPr>
            <a:r>
              <a:rPr lang="es-CL" sz="3100" dirty="0" smtClean="0"/>
              <a:t>   CARACTERÍSTICAS</a:t>
            </a:r>
            <a:r>
              <a:rPr lang="es-CL" sz="3100" dirty="0"/>
              <a:t>:</a:t>
            </a:r>
          </a:p>
          <a:p>
            <a:r>
              <a:rPr lang="es-CL" sz="3100" dirty="0"/>
              <a:t>Barra Anti </a:t>
            </a:r>
            <a:r>
              <a:rPr lang="es-CL" sz="3100" dirty="0" smtClean="0"/>
              <a:t>–Impacto, Anti-Empaño</a:t>
            </a:r>
            <a:r>
              <a:rPr lang="es-CL" sz="3100" dirty="0" smtClean="0"/>
              <a:t>, </a:t>
            </a:r>
            <a:r>
              <a:rPr lang="es-CL" sz="3100" dirty="0" smtClean="0"/>
              <a:t>Anti-Ralladura</a:t>
            </a:r>
            <a:r>
              <a:rPr lang="es-CL" sz="3100" dirty="0" smtClean="0"/>
              <a:t>, </a:t>
            </a:r>
            <a:r>
              <a:rPr lang="es-CL" sz="3100" dirty="0" smtClean="0"/>
              <a:t>Anti- Impacto y Filtro </a:t>
            </a:r>
            <a:r>
              <a:rPr lang="es-CL" sz="3100" dirty="0"/>
              <a:t>UV 99,9%</a:t>
            </a:r>
          </a:p>
          <a:p>
            <a:endParaRPr lang="es-CL" sz="31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6923" b="3640"/>
          <a:stretch/>
        </p:blipFill>
        <p:spPr bwMode="auto">
          <a:xfrm>
            <a:off x="795705" y="585789"/>
            <a:ext cx="3928696" cy="342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6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38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0585" y="504093"/>
            <a:ext cx="6384803" cy="5356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cap="all" dirty="0" smtClean="0"/>
              <a:t>   </a:t>
            </a:r>
            <a:r>
              <a:rPr lang="es-CL" b="1" cap="all" dirty="0" smtClean="0"/>
              <a:t>PRIMERA </a:t>
            </a:r>
            <a:r>
              <a:rPr lang="es-CL" b="1" cap="all" dirty="0"/>
              <a:t>CAPA </a:t>
            </a:r>
            <a:r>
              <a:rPr lang="es-CL" b="1" cap="all" dirty="0" smtClean="0"/>
              <a:t>POLIPROPILENO HD1</a:t>
            </a:r>
          </a:p>
          <a:p>
            <a:r>
              <a:rPr lang="es-CL" sz="2600" dirty="0" smtClean="0"/>
              <a:t>Composición: </a:t>
            </a:r>
            <a:r>
              <a:rPr lang="es-CL" sz="2600" dirty="0"/>
              <a:t>100% polipropileno. </a:t>
            </a:r>
            <a:endParaRPr lang="es-CL" sz="2600" cap="all" dirty="0" smtClean="0"/>
          </a:p>
          <a:p>
            <a:r>
              <a:rPr lang="es-CL" sz="2600" dirty="0"/>
              <a:t>El polipropileno además de absorber la transpiración, calienta el cuerpo a penas uno se lo pone, lo que lo hace el mejor amigo para el frio.</a:t>
            </a:r>
          </a:p>
          <a:p>
            <a:r>
              <a:rPr lang="es-CL" sz="2600" dirty="0"/>
              <a:t>Es ligero y tiene la particularidad de entregar calor y mantenerlo, además de eliminarlo cuando es en exceso.</a:t>
            </a:r>
          </a:p>
          <a:p>
            <a:r>
              <a:rPr lang="es-CL" sz="2600" dirty="0"/>
              <a:t>Un material muy especial que al tener contacto directo con el cuerpo facilita la evacuación del sudor y la humedad producida por éste.</a:t>
            </a:r>
          </a:p>
          <a:p>
            <a:r>
              <a:rPr lang="es-CL" sz="2600" dirty="0"/>
              <a:t>Posee costuras planas.</a:t>
            </a:r>
          </a:p>
          <a:p>
            <a:r>
              <a:rPr lang="es-CL" sz="2600" dirty="0"/>
              <a:t>Tejido </a:t>
            </a:r>
            <a:r>
              <a:rPr lang="es-CL" sz="2600" dirty="0" smtClean="0"/>
              <a:t>hipo alergénico.</a:t>
            </a:r>
            <a:endParaRPr lang="es-CL" sz="2600" dirty="0"/>
          </a:p>
          <a:p>
            <a:endParaRPr lang="es-CL" sz="26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19868"/>
          <a:stretch/>
        </p:blipFill>
        <p:spPr bwMode="auto">
          <a:xfrm>
            <a:off x="1125413" y="475917"/>
            <a:ext cx="3036277" cy="495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8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69877" y="410309"/>
            <a:ext cx="6220680" cy="5497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cap="all" dirty="0" smtClean="0"/>
              <a:t>PANTALON </a:t>
            </a:r>
            <a:r>
              <a:rPr lang="es-CL" b="1" cap="all" dirty="0"/>
              <a:t>CARGO DAKOTA HW </a:t>
            </a:r>
            <a:r>
              <a:rPr lang="es-CL" b="1" cap="all" dirty="0" smtClean="0"/>
              <a:t>           </a:t>
            </a:r>
            <a:r>
              <a:rPr lang="es-CL" b="1" cap="all" dirty="0" smtClean="0"/>
              <a:t> </a:t>
            </a:r>
            <a:r>
              <a:rPr lang="es-CL" b="1" cap="all" dirty="0" err="1" smtClean="0"/>
              <a:t>cOLOR</a:t>
            </a:r>
            <a:r>
              <a:rPr lang="es-CL" b="1" cap="all" dirty="0" smtClean="0"/>
              <a:t>  </a:t>
            </a:r>
            <a:r>
              <a:rPr lang="es-CL" b="1" cap="all" dirty="0"/>
              <a:t>CARBON </a:t>
            </a:r>
            <a:r>
              <a:rPr lang="es-CL" b="1" cap="all" dirty="0" smtClean="0"/>
              <a:t>GREY</a:t>
            </a:r>
          </a:p>
          <a:p>
            <a:r>
              <a:rPr lang="es-CL" sz="2400" dirty="0" smtClean="0"/>
              <a:t>Composición </a:t>
            </a:r>
            <a:r>
              <a:rPr lang="es-CL" sz="2400" dirty="0" err="1"/>
              <a:t>Canvas</a:t>
            </a:r>
            <a:r>
              <a:rPr lang="es-CL" sz="2400" dirty="0"/>
              <a:t> 280 </a:t>
            </a:r>
            <a:r>
              <a:rPr lang="es-CL" sz="2400" dirty="0" err="1"/>
              <a:t>grs</a:t>
            </a:r>
            <a:r>
              <a:rPr lang="es-CL" sz="2400" dirty="0"/>
              <a:t>. 65% Poliéster / 35% Algodón. </a:t>
            </a:r>
            <a:endParaRPr lang="es-CL" sz="2400" dirty="0" smtClean="0"/>
          </a:p>
          <a:p>
            <a:r>
              <a:rPr lang="es-CL" sz="2400" dirty="0" smtClean="0"/>
              <a:t>Factor </a:t>
            </a:r>
            <a:r>
              <a:rPr lang="es-CL" sz="2400" dirty="0"/>
              <a:t>de protección contra los rayos UV +50.</a:t>
            </a:r>
          </a:p>
          <a:p>
            <a:r>
              <a:rPr lang="es-CL" sz="2400" dirty="0"/>
              <a:t>Pretina </a:t>
            </a:r>
            <a:r>
              <a:rPr lang="es-CL" sz="2400" dirty="0" err="1"/>
              <a:t>elasticada</a:t>
            </a:r>
            <a:r>
              <a:rPr lang="es-CL" sz="2400" dirty="0"/>
              <a:t> en los costados para un mayor ajuste.</a:t>
            </a:r>
          </a:p>
          <a:p>
            <a:r>
              <a:rPr lang="es-CL" sz="2400" dirty="0"/>
              <a:t>Bolsillos laterales multifuncional con velcro.</a:t>
            </a:r>
          </a:p>
          <a:p>
            <a:r>
              <a:rPr lang="es-CL" sz="2400" dirty="0"/>
              <a:t>Bolsillos traseros de parche y velcro.</a:t>
            </a:r>
          </a:p>
          <a:p>
            <a:r>
              <a:rPr lang="es-CL" sz="2400" dirty="0"/>
              <a:t>Refuerzo en zonas expuestas a mayor desgaste</a:t>
            </a:r>
          </a:p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8320"/>
          <a:stretch/>
        </p:blipFill>
        <p:spPr bwMode="auto">
          <a:xfrm>
            <a:off x="844062" y="504091"/>
            <a:ext cx="3927230" cy="520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3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8"/>
          <a:stretch/>
        </p:blipFill>
        <p:spPr bwMode="auto">
          <a:xfrm>
            <a:off x="1254369" y="523336"/>
            <a:ext cx="3065584" cy="516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970585" y="480647"/>
            <a:ext cx="6384803" cy="5380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</a:t>
            </a:r>
            <a:r>
              <a:rPr lang="es-CL" sz="3500" b="1" cap="all" dirty="0" smtClean="0"/>
              <a:t>PANTALÓN </a:t>
            </a:r>
            <a:r>
              <a:rPr lang="es-CL" sz="3500" b="1" cap="all" dirty="0" err="1" smtClean="0"/>
              <a:t>hw</a:t>
            </a:r>
            <a:r>
              <a:rPr lang="es-CL" sz="3500" b="1" cap="all" dirty="0" smtClean="0"/>
              <a:t> MUJER </a:t>
            </a:r>
            <a:r>
              <a:rPr lang="es-CL" sz="3500" b="1" cap="all" dirty="0"/>
              <a:t>KIMAL</a:t>
            </a:r>
            <a:endParaRPr lang="es-CL" sz="3500" b="1" dirty="0"/>
          </a:p>
          <a:p>
            <a:r>
              <a:rPr lang="es-CL" sz="2600" dirty="0" smtClean="0"/>
              <a:t>Composición100</a:t>
            </a:r>
            <a:r>
              <a:rPr lang="es-CL" sz="2600" dirty="0"/>
              <a:t>% nylon 140 </a:t>
            </a:r>
            <a:r>
              <a:rPr lang="es-CL" sz="2600" dirty="0" err="1"/>
              <a:t>grs</a:t>
            </a:r>
            <a:r>
              <a:rPr lang="es-CL" sz="2600" dirty="0"/>
              <a:t>. </a:t>
            </a:r>
            <a:br>
              <a:rPr lang="es-CL" sz="2600" dirty="0"/>
            </a:br>
            <a:r>
              <a:rPr lang="es-CL" sz="2600" dirty="0"/>
              <a:t>Versátil pantalón con factor de protección contra los rayos UV +50.</a:t>
            </a:r>
          </a:p>
          <a:p>
            <a:r>
              <a:rPr lang="es-CL" sz="2600" dirty="0"/>
              <a:t>Tecnología </a:t>
            </a:r>
            <a:r>
              <a:rPr lang="es-CL" sz="2600" dirty="0" err="1"/>
              <a:t>quick</a:t>
            </a:r>
            <a:r>
              <a:rPr lang="es-CL" sz="2600" dirty="0"/>
              <a:t> </a:t>
            </a:r>
            <a:r>
              <a:rPr lang="es-CL" sz="2600" dirty="0" err="1"/>
              <a:t>dry</a:t>
            </a:r>
            <a:r>
              <a:rPr lang="es-CL" sz="2600" dirty="0"/>
              <a:t>, proporciona un rápido secado y drena la humedad, y </a:t>
            </a:r>
            <a:r>
              <a:rPr lang="es-CL" sz="2600" dirty="0" err="1"/>
              <a:t>lightech</a:t>
            </a:r>
            <a:r>
              <a:rPr lang="es-CL" sz="2600" dirty="0"/>
              <a:t>.</a:t>
            </a:r>
          </a:p>
          <a:p>
            <a:r>
              <a:rPr lang="es-CL" sz="2600" dirty="0"/>
              <a:t>Tela con tecnología </a:t>
            </a:r>
            <a:r>
              <a:rPr lang="es-CL" sz="2600" dirty="0" err="1"/>
              <a:t>Hardtech</a:t>
            </a:r>
            <a:r>
              <a:rPr lang="es-CL" sz="2600" dirty="0"/>
              <a:t> </a:t>
            </a:r>
            <a:r>
              <a:rPr lang="es-CL" sz="2600" dirty="0" err="1"/>
              <a:t>antidesgarro</a:t>
            </a:r>
            <a:r>
              <a:rPr lang="es-CL" sz="2600" dirty="0"/>
              <a:t>.</a:t>
            </a:r>
          </a:p>
          <a:p>
            <a:r>
              <a:rPr lang="es-CL" sz="2600" dirty="0"/>
              <a:t>Malla en el interior de la pretina que otorga ventilación y evita molestos roces.</a:t>
            </a:r>
          </a:p>
          <a:p>
            <a:r>
              <a:rPr lang="es-CL" sz="2400" dirty="0"/>
              <a:t>Cordón </a:t>
            </a:r>
            <a:r>
              <a:rPr lang="es-CL" sz="2400" dirty="0" err="1"/>
              <a:t>elasticado</a:t>
            </a:r>
            <a:r>
              <a:rPr lang="es-CL" sz="2400" dirty="0"/>
              <a:t> en la basta del pantalón para ajustarlo según la necesidad.</a:t>
            </a:r>
          </a:p>
          <a:p>
            <a:r>
              <a:rPr lang="es-CL" sz="2400" dirty="0"/>
              <a:t>Rodillas preformadas, ideal para todo tipo de actividades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73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2646" y="468923"/>
            <a:ext cx="6302742" cy="5392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b="1" cap="all" dirty="0"/>
              <a:t>PANTALON HW HOMBRE REFUGIO </a:t>
            </a:r>
            <a:r>
              <a:rPr lang="es-CL" b="1" cap="all" dirty="0" smtClean="0"/>
              <a:t>CAFÉ</a:t>
            </a:r>
            <a:endParaRPr lang="es-CL" sz="2600" b="1" dirty="0" smtClean="0"/>
          </a:p>
          <a:p>
            <a:r>
              <a:rPr lang="es-CL" sz="2600" dirty="0" smtClean="0"/>
              <a:t>Composición: 300D Oxford DTY, con recubrimiento PU. 100% </a:t>
            </a:r>
            <a:r>
              <a:rPr lang="es-CL" sz="2600" dirty="0" err="1" smtClean="0"/>
              <a:t>poliéste</a:t>
            </a:r>
            <a:endParaRPr lang="es-CL" sz="2600" dirty="0" smtClean="0"/>
          </a:p>
          <a:p>
            <a:r>
              <a:rPr lang="es-CL" sz="2600" dirty="0" smtClean="0"/>
              <a:t>Pantalón </a:t>
            </a:r>
            <a:r>
              <a:rPr lang="es-CL" sz="2600" dirty="0"/>
              <a:t>impermeable con aislante </a:t>
            </a:r>
            <a:r>
              <a:rPr lang="es-CL" sz="2600" dirty="0" smtClean="0"/>
              <a:t>térmico.</a:t>
            </a:r>
          </a:p>
          <a:p>
            <a:r>
              <a:rPr lang="es-CL" sz="2600" dirty="0" smtClean="0"/>
              <a:t>Doble </a:t>
            </a:r>
            <a:r>
              <a:rPr lang="es-CL" sz="2600" dirty="0"/>
              <a:t>membrana interior (Impermeable:3000 / Respirable:3000) </a:t>
            </a:r>
            <a:endParaRPr lang="es-CL" sz="2600" dirty="0" smtClean="0"/>
          </a:p>
          <a:p>
            <a:r>
              <a:rPr lang="es-CL" sz="2600" dirty="0" smtClean="0"/>
              <a:t>Cierres </a:t>
            </a:r>
            <a:r>
              <a:rPr lang="es-CL" sz="2600" dirty="0"/>
              <a:t>impermeables y costuras </a:t>
            </a:r>
            <a:r>
              <a:rPr lang="es-CL" sz="2600" dirty="0" smtClean="0"/>
              <a:t>selladas.</a:t>
            </a:r>
          </a:p>
          <a:p>
            <a:r>
              <a:rPr lang="es-CL" sz="2600" dirty="0" smtClean="0"/>
              <a:t>Bolsillos multifuncionales y ventilación en entrepierna </a:t>
            </a:r>
          </a:p>
          <a:p>
            <a:r>
              <a:rPr lang="es-CL" sz="2600" dirty="0" smtClean="0"/>
              <a:t>Pretina </a:t>
            </a:r>
            <a:r>
              <a:rPr lang="es-CL" sz="2600" dirty="0" err="1"/>
              <a:t>elasticada</a:t>
            </a:r>
            <a:r>
              <a:rPr lang="es-CL" sz="2600" dirty="0"/>
              <a:t> con </a:t>
            </a:r>
            <a:r>
              <a:rPr lang="es-CL" sz="2600" dirty="0" smtClean="0"/>
              <a:t>pasadores.</a:t>
            </a:r>
          </a:p>
          <a:p>
            <a:r>
              <a:rPr lang="es-CL" sz="2600" dirty="0" smtClean="0"/>
              <a:t>Polainas </a:t>
            </a:r>
            <a:r>
              <a:rPr lang="es-CL" sz="2600" dirty="0"/>
              <a:t>internas con enganche para cordón. </a:t>
            </a:r>
            <a:endParaRPr lang="es-CL" sz="2600" dirty="0" smtClean="0"/>
          </a:p>
          <a:p>
            <a:r>
              <a:rPr lang="es-CL" sz="2600" dirty="0" smtClean="0"/>
              <a:t>Cordura </a:t>
            </a:r>
            <a:r>
              <a:rPr lang="es-CL" sz="2600" dirty="0"/>
              <a:t>en basta interna</a:t>
            </a:r>
            <a:r>
              <a:rPr lang="es-CL" sz="2600" dirty="0" smtClean="0"/>
              <a:t>.</a:t>
            </a:r>
          </a:p>
          <a:p>
            <a:r>
              <a:rPr lang="es-CL" sz="2600" dirty="0" smtClean="0"/>
              <a:t> </a:t>
            </a:r>
            <a:r>
              <a:rPr lang="es-CL" sz="2600" dirty="0"/>
              <a:t>Ideal para trabajos que se ven expuestos a la humedad y nieve.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253" r="9867" b="-1"/>
          <a:stretch/>
        </p:blipFill>
        <p:spPr bwMode="auto">
          <a:xfrm>
            <a:off x="1277815" y="480337"/>
            <a:ext cx="3376246" cy="47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11262" y="541948"/>
            <a:ext cx="6185511" cy="53078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CL" dirty="0" smtClean="0"/>
              <a:t>    </a:t>
            </a:r>
            <a:r>
              <a:rPr lang="es-CL" sz="12800" b="1" dirty="0" smtClean="0"/>
              <a:t>PARKA </a:t>
            </a:r>
            <a:r>
              <a:rPr lang="es-CL" sz="12800" b="1" dirty="0"/>
              <a:t>HW SIBERIA CERTIFICADA </a:t>
            </a:r>
            <a:r>
              <a:rPr lang="es-CL" sz="12800" b="1" dirty="0" smtClean="0"/>
              <a:t>ISP</a:t>
            </a:r>
          </a:p>
          <a:p>
            <a:r>
              <a:rPr lang="es-CL" sz="9600" dirty="0" smtClean="0"/>
              <a:t>Alto </a:t>
            </a:r>
            <a:r>
              <a:rPr lang="es-CL" sz="9600" dirty="0"/>
              <a:t>nivel de impermeabilidad y </a:t>
            </a:r>
            <a:r>
              <a:rPr lang="es-CL" sz="9600" dirty="0" err="1"/>
              <a:t>respirabilidad</a:t>
            </a:r>
            <a:r>
              <a:rPr lang="es-CL" sz="9600" dirty="0"/>
              <a:t>, eliminando el exceso de calor </a:t>
            </a:r>
            <a:endParaRPr lang="es-CL" sz="9600" dirty="0" smtClean="0"/>
          </a:p>
          <a:p>
            <a:r>
              <a:rPr lang="es-CL" sz="9600" dirty="0" smtClean="0"/>
              <a:t>Impermeabilidad</a:t>
            </a:r>
            <a:r>
              <a:rPr lang="es-CL" sz="9600" dirty="0"/>
              <a:t>: 3.000 </a:t>
            </a:r>
            <a:r>
              <a:rPr lang="es-CL" sz="9600" dirty="0" err="1"/>
              <a:t>mm.</a:t>
            </a:r>
            <a:r>
              <a:rPr lang="es-CL" sz="9600" dirty="0"/>
              <a:t>, </a:t>
            </a:r>
            <a:r>
              <a:rPr lang="es-CL" sz="9600" dirty="0" err="1"/>
              <a:t>Respirabilidad</a:t>
            </a:r>
            <a:r>
              <a:rPr lang="es-CL" sz="9600" dirty="0"/>
              <a:t>: 3.000 </a:t>
            </a:r>
            <a:r>
              <a:rPr lang="es-CL" sz="9600" dirty="0" err="1" smtClean="0"/>
              <a:t>gm</a:t>
            </a:r>
            <a:r>
              <a:rPr lang="es-CL" sz="9600" dirty="0" smtClean="0"/>
              <a:t>/m2/24.</a:t>
            </a:r>
          </a:p>
          <a:p>
            <a:r>
              <a:rPr lang="es-CL" sz="9600" dirty="0" smtClean="0"/>
              <a:t>Prenda </a:t>
            </a:r>
            <a:r>
              <a:rPr lang="es-CL" sz="9600" dirty="0"/>
              <a:t>de alta visibilidad por su color y bandas </a:t>
            </a:r>
            <a:r>
              <a:rPr lang="es-CL" sz="9600" dirty="0" err="1"/>
              <a:t>reflectivas</a:t>
            </a:r>
            <a:r>
              <a:rPr lang="es-CL" sz="9600" dirty="0"/>
              <a:t> de 2</a:t>
            </a:r>
            <a:r>
              <a:rPr lang="es-CL" sz="9600" dirty="0" smtClean="0"/>
              <a:t>".</a:t>
            </a:r>
          </a:p>
          <a:p>
            <a:r>
              <a:rPr lang="es-CL" sz="9600" dirty="0" smtClean="0"/>
              <a:t> </a:t>
            </a:r>
            <a:r>
              <a:rPr lang="es-CL" sz="9600" dirty="0"/>
              <a:t>Posee costuras selladas que mantienen el interior de la prenda totalmente alejada de la humedad, agua y/o nieve. </a:t>
            </a:r>
            <a:endParaRPr lang="es-CL" sz="9600" dirty="0" smtClean="0"/>
          </a:p>
          <a:p>
            <a:r>
              <a:rPr lang="es-CL" sz="9600" dirty="0" smtClean="0"/>
              <a:t>Equipo </a:t>
            </a:r>
            <a:r>
              <a:rPr lang="es-CL" sz="9600" dirty="0"/>
              <a:t>certificado EN 342 (Norma Europea de protección contra el frío) EN 343 (Protección contra la lluvia) y EN ISO 20471 (Protección de alta visibilidad) por laboratorios </a:t>
            </a:r>
            <a:r>
              <a:rPr lang="es-CL" sz="9600" dirty="0" err="1"/>
              <a:t>Aitex</a:t>
            </a:r>
            <a:r>
              <a:rPr lang="es-CL" sz="9600" dirty="0"/>
              <a:t> en España. </a:t>
            </a:r>
            <a:endParaRPr lang="es-CL" sz="9600" dirty="0" smtClean="0"/>
          </a:p>
          <a:p>
            <a:r>
              <a:rPr lang="es-CL" sz="9600" dirty="0" smtClean="0"/>
              <a:t>En </a:t>
            </a:r>
            <a:r>
              <a:rPr lang="es-CL" sz="9600" dirty="0"/>
              <a:t>conjunto (</a:t>
            </a:r>
            <a:r>
              <a:rPr lang="es-CL" sz="9600" dirty="0" err="1"/>
              <a:t>parka</a:t>
            </a:r>
            <a:r>
              <a:rPr lang="es-CL" sz="9600" dirty="0"/>
              <a:t> + jardinera) resisten hasta -45º </a:t>
            </a:r>
            <a:r>
              <a:rPr lang="es-CL" sz="9600" dirty="0" smtClean="0"/>
              <a:t>grados</a:t>
            </a:r>
            <a:r>
              <a:rPr lang="es-CL" sz="9600" dirty="0"/>
              <a:t>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4322" b="3360"/>
          <a:stretch/>
        </p:blipFill>
        <p:spPr bwMode="auto">
          <a:xfrm>
            <a:off x="550985" y="586885"/>
            <a:ext cx="4173416" cy="438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7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754" y="492369"/>
            <a:ext cx="6349634" cy="53686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sz="3800" b="1" cap="all" dirty="0"/>
              <a:t> </a:t>
            </a:r>
            <a:r>
              <a:rPr lang="es-CL" sz="3800" b="1" cap="all" dirty="0" smtClean="0"/>
              <a:t>   CUBREPANTALÓN </a:t>
            </a:r>
            <a:r>
              <a:rPr lang="es-CL" sz="3800" b="1" cap="all" dirty="0"/>
              <a:t>CERTIFICADO </a:t>
            </a:r>
            <a:r>
              <a:rPr lang="es-CL" sz="3800" b="1" cap="all" dirty="0" smtClean="0"/>
              <a:t>     HW SIBERIA.</a:t>
            </a:r>
          </a:p>
          <a:p>
            <a:r>
              <a:rPr lang="es-CL" sz="2400" dirty="0"/>
              <a:t>Jardinera </a:t>
            </a:r>
            <a:r>
              <a:rPr lang="es-CL" sz="2400" dirty="0" err="1"/>
              <a:t>reflectiva</a:t>
            </a:r>
            <a:r>
              <a:rPr lang="es-CL" sz="2400" dirty="0"/>
              <a:t> con aislante térmico, costuras selladas y doble membrana interior. </a:t>
            </a:r>
            <a:endParaRPr lang="es-CL" sz="2400" dirty="0" smtClean="0"/>
          </a:p>
          <a:p>
            <a:r>
              <a:rPr lang="es-CL" sz="2400" dirty="0" smtClean="0"/>
              <a:t>Impermeabilidad</a:t>
            </a:r>
            <a:r>
              <a:rPr lang="es-CL" sz="2400" dirty="0"/>
              <a:t>: 3.000 </a:t>
            </a:r>
            <a:r>
              <a:rPr lang="es-CL" sz="2400" dirty="0" err="1"/>
              <a:t>mm.</a:t>
            </a:r>
            <a:r>
              <a:rPr lang="es-CL" sz="2400" dirty="0"/>
              <a:t>, </a:t>
            </a:r>
            <a:r>
              <a:rPr lang="es-CL" sz="2400" dirty="0" err="1"/>
              <a:t>Respirabilidad</a:t>
            </a:r>
            <a:r>
              <a:rPr lang="es-CL" sz="2400" dirty="0"/>
              <a:t>: 3.000 </a:t>
            </a:r>
            <a:r>
              <a:rPr lang="es-CL" sz="2400" dirty="0" err="1"/>
              <a:t>gm</a:t>
            </a:r>
            <a:r>
              <a:rPr lang="es-CL" sz="2400" dirty="0"/>
              <a:t>/m2/24</a:t>
            </a:r>
            <a:r>
              <a:rPr lang="es-CL" sz="2400" dirty="0" smtClean="0"/>
              <a:t>).</a:t>
            </a:r>
          </a:p>
          <a:p>
            <a:r>
              <a:rPr lang="es-CL" sz="2400" dirty="0" smtClean="0"/>
              <a:t> </a:t>
            </a:r>
            <a:r>
              <a:rPr lang="es-CL" sz="2400" dirty="0"/>
              <a:t>Suspensores ajustables y desmontables. Cierre en la parte baja para calzado, y polaina interior impermeable. </a:t>
            </a:r>
            <a:endParaRPr lang="es-CL" sz="2400" dirty="0" smtClean="0"/>
          </a:p>
          <a:p>
            <a:r>
              <a:rPr lang="es-CL" sz="2400" dirty="0" smtClean="0"/>
              <a:t>Equipo </a:t>
            </a:r>
            <a:r>
              <a:rPr lang="es-CL" sz="2400" dirty="0"/>
              <a:t>certificado EN 342 (Norma Europea de protección contra el frío) EN 343 (Protección contra la lluvia) y EN ISO 20471 (Protección de alta visibilidad) por laboratorios </a:t>
            </a:r>
            <a:r>
              <a:rPr lang="es-CL" sz="2400" dirty="0" err="1"/>
              <a:t>Aitex</a:t>
            </a:r>
            <a:r>
              <a:rPr lang="es-CL" sz="2400" dirty="0"/>
              <a:t> en España. </a:t>
            </a:r>
            <a:endParaRPr lang="es-CL" sz="2400" dirty="0" smtClean="0"/>
          </a:p>
          <a:p>
            <a:r>
              <a:rPr lang="es-CL" sz="2400" dirty="0" smtClean="0"/>
              <a:t>En </a:t>
            </a:r>
            <a:r>
              <a:rPr lang="es-CL" sz="2400" dirty="0"/>
              <a:t>conjunto (</a:t>
            </a:r>
            <a:r>
              <a:rPr lang="es-CL" sz="2400" dirty="0" err="1"/>
              <a:t>parka</a:t>
            </a:r>
            <a:r>
              <a:rPr lang="es-CL" sz="2400" dirty="0"/>
              <a:t> + jardinera) resisten hasta -45º </a:t>
            </a:r>
            <a:r>
              <a:rPr lang="es-CL" sz="2400" dirty="0" smtClean="0"/>
              <a:t>grados. </a:t>
            </a:r>
          </a:p>
          <a:p>
            <a:r>
              <a:rPr lang="es-CL" sz="2400" dirty="0" smtClean="0"/>
              <a:t>Ingreso </a:t>
            </a:r>
            <a:r>
              <a:rPr lang="es-CL" sz="2400" dirty="0"/>
              <a:t>al ISP, cumplimiento el decreto supremo Nº18 del Ministerio de Salud, Resolución Nº 5030, la cual homologa y respalda las certificaciones internacionales.</a:t>
            </a:r>
            <a:endParaRPr lang="es-CL" sz="2400" cap="all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7399"/>
          <a:stretch/>
        </p:blipFill>
        <p:spPr bwMode="auto">
          <a:xfrm>
            <a:off x="973015" y="481378"/>
            <a:ext cx="3727938" cy="525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2646" y="562709"/>
            <a:ext cx="6302742" cy="5298342"/>
          </a:xfrm>
        </p:spPr>
        <p:txBody>
          <a:bodyPr>
            <a:normAutofit/>
          </a:bodyPr>
          <a:lstStyle/>
          <a:p>
            <a:r>
              <a:rPr lang="es-CL" b="1" dirty="0"/>
              <a:t>GUANTE SOLDADOR NARANJO</a:t>
            </a:r>
            <a:endParaRPr lang="es-CL" dirty="0" smtClean="0"/>
          </a:p>
          <a:p>
            <a:r>
              <a:rPr lang="es-CL" sz="2400" dirty="0"/>
              <a:t>Fabricado completamente en descarne naranjo.</a:t>
            </a:r>
          </a:p>
          <a:p>
            <a:r>
              <a:rPr lang="es-CL" sz="2400" dirty="0"/>
              <a:t>Curtido al cromo.</a:t>
            </a:r>
          </a:p>
          <a:p>
            <a:r>
              <a:rPr lang="es-CL" sz="2400" dirty="0"/>
              <a:t>Costuras protegidas.</a:t>
            </a:r>
          </a:p>
          <a:p>
            <a:r>
              <a:rPr lang="es-CL" sz="2400" dirty="0"/>
              <a:t>Interior forrado.</a:t>
            </a:r>
          </a:p>
          <a:p>
            <a:r>
              <a:rPr lang="es-CL" sz="2400" dirty="0" smtClean="0"/>
              <a:t>Este </a:t>
            </a:r>
            <a:r>
              <a:rPr lang="es-CL" sz="2400" dirty="0"/>
              <a:t>guante ha sido diseñado para ser usado exclusivamente, como protección de manos, en labores de soldadura al arco</a:t>
            </a:r>
            <a:r>
              <a:rPr lang="es-CL" dirty="0"/>
              <a:t>. </a:t>
            </a:r>
          </a:p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5" y="533398"/>
            <a:ext cx="3815863" cy="381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3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99538" y="515815"/>
            <a:ext cx="6255850" cy="5345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4100" b="1" dirty="0"/>
              <a:t>GUANTE STEELPRO COLD EXTREME</a:t>
            </a:r>
          </a:p>
          <a:p>
            <a:pPr marL="0" indent="0">
              <a:buNone/>
            </a:pPr>
            <a:r>
              <a:rPr lang="es-CL" sz="3100" b="1" dirty="0" smtClean="0"/>
              <a:t>Características</a:t>
            </a:r>
            <a:r>
              <a:rPr lang="es-CL" sz="3100" b="1" dirty="0"/>
              <a:t>:</a:t>
            </a:r>
            <a:endParaRPr lang="es-CL" sz="3100" dirty="0"/>
          </a:p>
          <a:p>
            <a:pPr marL="0" indent="0">
              <a:buNone/>
            </a:pPr>
            <a:r>
              <a:rPr lang="es-CL" sz="3100" dirty="0"/>
              <a:t>• Guante fabricado en polar </a:t>
            </a:r>
            <a:r>
              <a:rPr lang="es-CL" sz="3100" dirty="0" err="1"/>
              <a:t>fleece</a:t>
            </a:r>
            <a:r>
              <a:rPr lang="es-CL" sz="3100" dirty="0"/>
              <a:t>, cuero sintético y palma de PU, que otorga una excelente resistencia a la abrasión.</a:t>
            </a:r>
          </a:p>
          <a:p>
            <a:pPr marL="0" indent="0">
              <a:buNone/>
            </a:pPr>
            <a:r>
              <a:rPr lang="es-CL" sz="3100" dirty="0"/>
              <a:t>• Posee aislante térmico </a:t>
            </a:r>
            <a:r>
              <a:rPr lang="es-CL" sz="3100" dirty="0" err="1"/>
              <a:t>Thinsulate</a:t>
            </a:r>
            <a:r>
              <a:rPr lang="es-CL" sz="3100" dirty="0"/>
              <a:t> 40 </a:t>
            </a:r>
            <a:r>
              <a:rPr lang="es-CL" sz="3100" dirty="0" err="1"/>
              <a:t>grs</a:t>
            </a:r>
            <a:r>
              <a:rPr lang="es-CL" sz="3100" dirty="0"/>
              <a:t>, que hace que sea un guante respirable, durable y fácil de lavar.</a:t>
            </a:r>
          </a:p>
          <a:p>
            <a:pPr marL="0" indent="0">
              <a:buNone/>
            </a:pPr>
            <a:r>
              <a:rPr lang="es-CL" sz="3100" dirty="0"/>
              <a:t>• Otorga una buena protección térmica contra temperaturas de hasta –20ºC.</a:t>
            </a:r>
          </a:p>
          <a:p>
            <a:pPr marL="0" indent="0">
              <a:buNone/>
            </a:pPr>
            <a:r>
              <a:rPr lang="es-CL" sz="3100" dirty="0"/>
              <a:t> </a:t>
            </a:r>
            <a:r>
              <a:rPr lang="es-CL" sz="3100" dirty="0" smtClean="0"/>
              <a:t>    </a:t>
            </a:r>
            <a:r>
              <a:rPr lang="es-CL" sz="3100" b="1" dirty="0" smtClean="0"/>
              <a:t>Usos</a:t>
            </a:r>
            <a:r>
              <a:rPr lang="es-CL" sz="3100" b="1" dirty="0"/>
              <a:t>:</a:t>
            </a:r>
            <a:r>
              <a:rPr lang="es-CL" sz="3100" dirty="0"/>
              <a:t> </a:t>
            </a:r>
            <a:r>
              <a:rPr lang="es-CL" sz="3100" dirty="0" smtClean="0"/>
              <a:t> </a:t>
            </a:r>
          </a:p>
          <a:p>
            <a:r>
              <a:rPr lang="es-CL" sz="3100" dirty="0" smtClean="0"/>
              <a:t>Manipulación </a:t>
            </a:r>
            <a:r>
              <a:rPr lang="es-CL" sz="3100" dirty="0"/>
              <a:t>general de cargas de cargas con riesgo de trabajo en frío.</a:t>
            </a:r>
          </a:p>
          <a:p>
            <a:pPr marL="0" indent="0">
              <a:buNone/>
            </a:pPr>
            <a:r>
              <a:rPr lang="es-CL" sz="3100" dirty="0"/>
              <a:t>• Faenas como manejo de maquinarias, herramientas, inspección, actividades deportivas donde el riesgo esté ligado al frío.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220" name="Picture 4" descr="http://www.vicsa.cl/catalogo/images/sys/3200_12750_ligh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2590" b="2834"/>
          <a:stretch/>
        </p:blipFill>
        <p:spPr bwMode="auto">
          <a:xfrm>
            <a:off x="597877" y="539262"/>
            <a:ext cx="4337538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55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795</Words>
  <Application>Microsoft Office PowerPoint</Application>
  <PresentationFormat>Personalizado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bodega</dc:creator>
  <cp:lastModifiedBy>carolina</cp:lastModifiedBy>
  <cp:revision>42</cp:revision>
  <dcterms:created xsi:type="dcterms:W3CDTF">2016-11-08T12:20:56Z</dcterms:created>
  <dcterms:modified xsi:type="dcterms:W3CDTF">2016-12-31T01:05:02Z</dcterms:modified>
</cp:coreProperties>
</file>